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760" r:id="rId62"/>
    <p:sldId id="307" r:id="rId63"/>
    <p:sldId id="306" r:id="rId64"/>
    <p:sldId id="309" r:id="rId65"/>
    <p:sldId id="779" r:id="rId66"/>
    <p:sldId id="796" r:id="rId67"/>
    <p:sldId id="299" r:id="rId68"/>
    <p:sldId id="312" r:id="rId69"/>
    <p:sldId id="983" r:id="rId70"/>
    <p:sldId id="994" r:id="rId71"/>
    <p:sldId id="292" r:id="rId72"/>
    <p:sldId id="780" r:id="rId73"/>
    <p:sldId id="797"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85" r:id="rId87"/>
    <p:sldId id="288" r:id="rId88"/>
    <p:sldId id="296" r:id="rId89"/>
    <p:sldId id="783" r:id="rId90"/>
    <p:sldId id="315" r:id="rId91"/>
    <p:sldId id="314" r:id="rId92"/>
    <p:sldId id="799" r:id="rId93"/>
    <p:sldId id="800" r:id="rId94"/>
    <p:sldId id="313" r:id="rId95"/>
    <p:sldId id="798" r:id="rId96"/>
    <p:sldId id="316" r:id="rId97"/>
    <p:sldId id="784" r:id="rId98"/>
    <p:sldId id="785" r:id="rId99"/>
    <p:sldId id="257" r:id="rId100"/>
    <p:sldId id="317" r:id="rId101"/>
    <p:sldId id="318" r:id="rId102"/>
    <p:sldId id="319" r:id="rId103"/>
    <p:sldId id="320" r:id="rId104"/>
    <p:sldId id="997" r:id="rId105"/>
    <p:sldId id="751" r:id="rId106"/>
    <p:sldId id="777" r:id="rId107"/>
    <p:sldId id="268" r:id="rId108"/>
    <p:sldId id="269" r:id="rId109"/>
    <p:sldId id="974" r:id="rId110"/>
    <p:sldId id="710" r:id="rId111"/>
    <p:sldId id="970" r:id="rId112"/>
    <p:sldId id="971" r:id="rId113"/>
    <p:sldId id="972" r:id="rId114"/>
    <p:sldId id="739" r:id="rId115"/>
    <p:sldId id="738" r:id="rId116"/>
    <p:sldId id="734" r:id="rId117"/>
    <p:sldId id="876" r:id="rId118"/>
    <p:sldId id="675" r:id="rId119"/>
    <p:sldId id="676" r:id="rId120"/>
    <p:sldId id="677" r:id="rId121"/>
    <p:sldId id="678" r:id="rId122"/>
    <p:sldId id="674" r:id="rId123"/>
    <p:sldId id="679" r:id="rId124"/>
    <p:sldId id="877" r:id="rId125"/>
    <p:sldId id="878" r:id="rId126"/>
    <p:sldId id="97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7/25/21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89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3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7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4174206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106</a:t>
            </a:fld>
            <a:endParaRPr lang="en-US"/>
          </a:p>
        </p:txBody>
      </p:sp>
    </p:spTree>
    <p:extLst>
      <p:ext uri="{BB962C8B-B14F-4D97-AF65-F5344CB8AC3E}">
        <p14:creationId xmlns:p14="http://schemas.microsoft.com/office/powerpoint/2010/main" val="617937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4243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625963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95287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21666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718150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46454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2378321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643019" y="1468937"/>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5" y="1491214"/>
                <a:ext cx="8297276"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5" y="1491214"/>
                <a:ext cx="8297276" cy="5345600"/>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37859" y="127218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37859" y="1272185"/>
                <a:ext cx="11568371" cy="5266727"/>
              </a:xfrm>
              <a:prstGeom prst="rect">
                <a:avLst/>
              </a:prstGeom>
              <a:blipFill>
                <a:blip r:embed="rId3"/>
                <a:stretch>
                  <a:fillRect l="-768" t="-72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55885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5588565" cy="5316671"/>
              </a:xfrm>
              <a:prstGeom prst="rect">
                <a:avLst/>
              </a:prstGeom>
              <a:blipFill>
                <a:blip r:embed="rId3"/>
                <a:stretch>
                  <a:fillRect l="-907" t="-7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Arial" charset="0"/>
                    <a:ea typeface="Arial" charset="0"/>
                    <a:cs typeface="Arial"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88359" y="1536659"/>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88359" y="1536659"/>
                <a:ext cx="8861031" cy="3888357"/>
              </a:xfrm>
              <a:blipFill>
                <a:blip r:embed="rId3"/>
                <a:stretch>
                  <a:fillRect l="-4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298819" y="16646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8302" y="1528467"/>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latin typeface="Arial" charset="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latin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latin typeface="Arial" charset="0"/>
                  <a:cs typeface="Arial" charset="0"/>
                </a:endParaRPr>
              </a:p>
              <a:p>
                <a:pPr marL="0" indent="0">
                  <a:spcBef>
                    <a:spcPts val="400"/>
                  </a:spcBef>
                  <a:buNone/>
                </a:pPr>
                <a:endParaRPr lang="en-US" sz="20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latin typeface="Arial" charset="0"/>
                  <a:ea typeface="Arial" charset="0"/>
                  <a:cs typeface="Arial" charset="0"/>
                </a:endParaRPr>
              </a:p>
              <a:p>
                <a:pPr marL="342900" indent="-342900">
                  <a:buFont typeface="+mj-lt"/>
                  <a:buAutoNum type="arabicPeriod"/>
                </a:pPr>
                <a:r>
                  <a:rPr lang="en-US" sz="2000" dirty="0">
                    <a:latin typeface="Arial" charset="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8302" y="1528467"/>
                <a:ext cx="8914564" cy="4827884"/>
              </a:xfrm>
              <a:blipFill>
                <a:blip r:embed="rId3"/>
                <a:stretch>
                  <a:fillRect l="-569"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4" name="Group 3">
            <a:extLst>
              <a:ext uri="{FF2B5EF4-FFF2-40B4-BE49-F238E27FC236}">
                <a16:creationId xmlns:a16="http://schemas.microsoft.com/office/drawing/2014/main" id="{F09DFCBD-C0C3-474E-80E5-B72094F0DD5A}"/>
              </a:ext>
            </a:extLst>
          </p:cNvPr>
          <p:cNvGrpSpPr/>
          <p:nvPr/>
        </p:nvGrpSpPr>
        <p:grpSpPr>
          <a:xfrm>
            <a:off x="140155" y="1724381"/>
            <a:ext cx="2672937" cy="2897530"/>
            <a:chOff x="805685" y="1627562"/>
            <a:chExt cx="2672937" cy="2897530"/>
          </a:xfrm>
        </p:grpSpPr>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40958" y="1993166"/>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68" name="Freeform 12">
              <a:extLst>
                <a:ext uri="{FF2B5EF4-FFF2-40B4-BE49-F238E27FC236}">
                  <a16:creationId xmlns:a16="http://schemas.microsoft.com/office/drawing/2014/main" id="{508AFC92-96B8-B84A-ABF2-2E68DF9AD0AA}"/>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TextBox 68">
              <a:extLst>
                <a:ext uri="{FF2B5EF4-FFF2-40B4-BE49-F238E27FC236}">
                  <a16:creationId xmlns:a16="http://schemas.microsoft.com/office/drawing/2014/main" id="{627BE3F0-F368-3041-9A44-8D1B72E55F20}"/>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473342"/>
            <a:ext cx="2058724" cy="3163601"/>
            <a:chOff x="2151504" y="3307063"/>
            <a:chExt cx="2058724"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3025565" y="3307063"/>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60969" y="1422269"/>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60969" y="1422269"/>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oMath>
                </a14:m>
                <a:r>
                  <a:rPr lang="en-US" dirty="0">
                    <a:solidFill>
                      <a:srgbClr val="000000"/>
                    </a:solidFill>
                    <a:latin typeface="Calibri"/>
                    <a:ea typeface="Calibri"/>
                    <a:cs typeface="Calibri"/>
                    <a:sym typeface="Calibri"/>
                  </a:rPr>
                  <a:t> is current into </a:t>
                </a:r>
                <a:r>
                  <a:rPr lang="en-US">
                    <a:solidFill>
                      <a:srgbClr val="000000"/>
                    </a:solidFill>
                    <a:latin typeface="Calibri"/>
                    <a:ea typeface="Calibri"/>
                    <a:cs typeface="Calibri"/>
                    <a:sym typeface="Calibri"/>
                  </a:rPr>
                  <a:t>the load.</a:t>
                </a:r>
                <a:endParaRPr lang="en-US" dirty="0">
                  <a:solidFill>
                    <a:srgbClr val="000000"/>
                  </a:solidFill>
                  <a:latin typeface="Calibri"/>
                  <a:ea typeface="Calibri"/>
                  <a:cs typeface="Calibri"/>
                  <a:sym typeface="Calibri"/>
                </a:endParaRP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136" r="-5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1482544" y="1337505"/>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482544" y="1337505"/>
                <a:ext cx="9638085" cy="4753869"/>
              </a:xfrm>
              <a:prstGeom prst="rect">
                <a:avLst/>
              </a:prstGeom>
              <a:blipFill>
                <a:blip r:embed="rId3"/>
                <a:stretch>
                  <a:fillRect l="-1053" t="-5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242015"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23059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230595"/>
                <a:ext cx="11583100" cy="2936740"/>
              </a:xfrm>
              <a:prstGeom prst="rect">
                <a:avLst/>
              </a:prstGeom>
              <a:blipFill>
                <a:blip r:embed="rId3"/>
                <a:stretch>
                  <a:fillRect l="-876" t="-858"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a:ea typeface="Cambria Math" panose="02040503050406030204" pitchFamily="18"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a:ea typeface="Cambria Math" panose="02040503050406030204" pitchFamily="18" charset="0"/>
                    <a:sym typeface="Calibri"/>
                  </a:rPr>
                  <a:t> is the collector resistance)</a:t>
                </a:r>
              </a:p>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ea typeface="Cambria Math" panose="02040503050406030204" pitchFamily="18"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ea typeface="Cambria Math" panose="02040503050406030204" pitchFamily="18"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ea typeface="Cambria Math" panose="02040503050406030204" pitchFamily="18"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ea typeface="Cambria Math" panose="02040503050406030204" pitchFamily="18" charset="0"/>
                    <a:sym typeface="Calibri"/>
                  </a:rPr>
                  <a:t>, giving 50% efficiency.</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959945"/>
              </a:xfrm>
              <a:prstGeom prst="rect">
                <a:avLst/>
              </a:prstGeom>
              <a:blipFill>
                <a:blip r:embed="rId3"/>
                <a:stretch>
                  <a:fillRect l="-769" t="-76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09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279026"/>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279026"/>
                <a:ext cx="8444281" cy="5193222"/>
              </a:xfrm>
              <a:prstGeom prst="rect">
                <a:avLst/>
              </a:prstGeom>
              <a:blipFill>
                <a:blip r:embed="rId3"/>
                <a:stretch>
                  <a:fillRect l="-1201" t="-732"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77" name="Group 76">
            <a:extLst>
              <a:ext uri="{FF2B5EF4-FFF2-40B4-BE49-F238E27FC236}">
                <a16:creationId xmlns:a16="http://schemas.microsoft.com/office/drawing/2014/main" id="{30B51522-F01A-A24E-8D10-4987764CAF18}"/>
              </a:ext>
            </a:extLst>
          </p:cNvPr>
          <p:cNvGrpSpPr/>
          <p:nvPr/>
        </p:nvGrpSpPr>
        <p:grpSpPr>
          <a:xfrm>
            <a:off x="8728707" y="2888956"/>
            <a:ext cx="3400936" cy="1809242"/>
            <a:chOff x="8432143" y="2888956"/>
            <a:chExt cx="3400936" cy="1809242"/>
          </a:xfrm>
        </p:grpSpPr>
        <p:sp>
          <p:nvSpPr>
            <p:cNvPr id="6" name="Oval 5">
              <a:extLst>
                <a:ext uri="{FF2B5EF4-FFF2-40B4-BE49-F238E27FC236}">
                  <a16:creationId xmlns:a16="http://schemas.microsoft.com/office/drawing/2014/main" id="{DEED19CF-B6A0-5248-A445-87FB39E6FC5C}"/>
                </a:ext>
              </a:extLst>
            </p:cNvPr>
            <p:cNvSpPr/>
            <p:nvPr/>
          </p:nvSpPr>
          <p:spPr>
            <a:xfrm>
              <a:off x="11349366"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350237"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507777"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273193"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262517"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398236"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537332"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8831014"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363832"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432143"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9892515"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389764"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213942"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304313"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9770668"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0980099"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031845"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0947746"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047533"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8751830"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531344"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536315" y="407999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8832144"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343234"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87351" y="1487139"/>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87351" y="1487139"/>
                <a:ext cx="6866929" cy="4939125"/>
              </a:xfrm>
              <a:prstGeom prst="rect">
                <a:avLst/>
              </a:prstGeom>
              <a:blipFill>
                <a:blip r:embed="rId3"/>
                <a:stretch>
                  <a:fillRect l="-1661" t="-77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45996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93784" y="1540921"/>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93784" y="1540921"/>
                <a:ext cx="4638844" cy="4821336"/>
              </a:xfrm>
              <a:prstGeom prst="rect">
                <a:avLst/>
              </a:prstGeom>
              <a:blipFill>
                <a:blip r:embed="rId3"/>
                <a:stretch>
                  <a:fillRect l="-2186" t="-525" r="-300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1533600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2173254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1296360" cy="4368468"/>
              </a:xfrm>
              <a:prstGeom prst="rect">
                <a:avLst/>
              </a:prstGeom>
              <a:blipFill>
                <a:blip r:embed="rId3"/>
                <a:stretch>
                  <a:fillRect l="-898"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825029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5419</TotalTime>
  <Words>14588</Words>
  <Application>Microsoft Macintosh PowerPoint</Application>
  <PresentationFormat>Widescreen</PresentationFormat>
  <Paragraphs>2595</Paragraphs>
  <Slides>126</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750</cp:revision>
  <dcterms:created xsi:type="dcterms:W3CDTF">2021-07-06T18:24:07Z</dcterms:created>
  <dcterms:modified xsi:type="dcterms:W3CDTF">2021-07-26T01:29:04Z</dcterms:modified>
</cp:coreProperties>
</file>